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8" r:id="rId3"/>
    <p:sldId id="269" r:id="rId4"/>
    <p:sldId id="270" r:id="rId5"/>
    <p:sldId id="271" r:id="rId6"/>
    <p:sldId id="272" r:id="rId7"/>
    <p:sldId id="27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eg>
</file>

<file path=ppt/media/image10.TIF>
</file>

<file path=ppt/media/image11.png>
</file>

<file path=ppt/media/image12.TIF>
</file>

<file path=ppt/media/image2.png>
</file>

<file path=ppt/media/image3.TIF>
</file>

<file path=ppt/media/image4.png>
</file>

<file path=ppt/media/image5.png>
</file>

<file path=ppt/media/image6.png>
</file>

<file path=ppt/media/image7.TIF>
</file>

<file path=ppt/media/image8.png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977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786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518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087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38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454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630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23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02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660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685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47161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6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31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685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30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97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755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4670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41CEF09-BFE1-451F-B004-986BF5AECF72}"/>
              </a:ext>
            </a:extLst>
          </p:cNvPr>
          <p:cNvSpPr/>
          <p:nvPr userDrawn="1"/>
        </p:nvSpPr>
        <p:spPr>
          <a:xfrm rot="19869752">
            <a:off x="1007562" y="2674373"/>
            <a:ext cx="7128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chemeClr val="bg1">
                    <a:lumMod val="9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版数学一本通八上</a:t>
            </a:r>
            <a:endParaRPr lang="zh-CN" altLang="en-US" sz="5400" b="1" cap="none" spc="50" dirty="0">
              <a:ln w="0"/>
              <a:solidFill>
                <a:schemeClr val="bg1">
                  <a:lumMod val="9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02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96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1" hangingPunct="1"/>
            <a:fld id="{566ABCEB-ACFC-4714-9973-3DA970169C29}" type="datetime1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2020/11/28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algn="ctr" eaLnBrk="1" latinLnBrk="1" hangingPunct="1"/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latinLnBrk="1" hangingPunct="1"/>
            <a:fld id="{566ABCEB-ACFC-4714-9973-3DA970169C29}" type="slidenum">
              <a:rPr lang="zh-CN" altLang="en-US" sz="675" smtClean="0">
                <a:solidFill>
                  <a:srgbClr val="898989"/>
                </a:solidFill>
                <a:ea typeface="等线" panose="02010600030101010101" pitchFamily="2" charset="-122"/>
              </a:rPr>
              <a:t>‹#›</a:t>
            </a:fld>
            <a:endParaRPr lang="zh-CN" altLang="en-US" sz="675">
              <a:solidFill>
                <a:srgbClr val="898989"/>
              </a:solidFill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03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1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02C77-A0B5-4A6E-8000-7068AD62FB93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FEB2-529D-45F7-AB59-C07A170F9A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2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文本框 1048583"/>
          <p:cNvSpPr txBox="1"/>
          <p:nvPr/>
        </p:nvSpPr>
        <p:spPr>
          <a:xfrm>
            <a:off x="3074692" y="729753"/>
            <a:ext cx="2862892" cy="1529266"/>
          </a:xfrm>
          <a:prstGeom prst="rect">
            <a:avLst/>
          </a:prstGeom>
          <a:noFill/>
          <a:ln>
            <a:noFill/>
          </a:ln>
        </p:spPr>
        <p:txBody>
          <a:bodyPr vert="horz" wrap="square" lIns="51435" tIns="25718" rIns="51435" bIns="25718" anchor="t">
            <a:spAutoFit/>
          </a:bodyPr>
          <a:lstStyle>
            <a:lvl1pPr marL="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1pPr>
            <a:lvl2pPr marL="4572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2pPr>
            <a:lvl3pPr marL="9144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3pPr>
            <a:lvl4pPr marL="13716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4pPr>
            <a:lvl5pPr marL="1828800" indent="0" algn="l" rtl="0" fontAlgn="base" latin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anose="020F0502020204030204" pitchFamily="34" charset="0"/>
                <a:sym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重点复习</a:t>
            </a: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2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等线" panose="02010600030101010101" pitchFamily="2" charset="-122"/>
              <a:cs typeface="+mn-cs"/>
              <a:sym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kern="0" dirty="0">
                <a:solidFill>
                  <a:srgbClr val="FFFFFF"/>
                </a:solidFill>
                <a:ea typeface="等线" panose="02010600030101010101" pitchFamily="2" charset="-122"/>
                <a:sym typeface="+mn-lt"/>
              </a:rPr>
              <a:t>     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等线" panose="02010600030101010101" pitchFamily="2" charset="-122"/>
                <a:cs typeface="+mn-cs"/>
                <a:sym typeface="+mn-lt"/>
              </a:rPr>
              <a:t>直角三角形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3943" y="617785"/>
            <a:ext cx="25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数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学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一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本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通</a:t>
            </a:r>
          </a:p>
        </p:txBody>
      </p:sp>
      <p:sp>
        <p:nvSpPr>
          <p:cNvPr id="3" name="矩形 2"/>
          <p:cNvSpPr/>
          <p:nvPr/>
        </p:nvSpPr>
        <p:spPr>
          <a:xfrm>
            <a:off x="7957431" y="617785"/>
            <a:ext cx="38262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八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Calibri" panose="020F0502020204030204" pitchFamily="34" charset="0"/>
              </a:rPr>
              <a:t>年级下册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B24709E-0716-48ED-8A48-C0D78448DC47}"/>
              </a:ext>
            </a:extLst>
          </p:cNvPr>
          <p:cNvSpPr txBox="1"/>
          <p:nvPr/>
        </p:nvSpPr>
        <p:spPr>
          <a:xfrm>
            <a:off x="131820" y="171070"/>
            <a:ext cx="840688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,∠B=90°.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BC=6,AC=10,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AB=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AB=24,AC=25,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u="sng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AB∶AC=5∶13,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BC=24,</a:t>
            </a:r>
          </a:p>
          <a:p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AB=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;AC=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200" b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 (4)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</a:t>
            </a:r>
            <a:r>
              <a:rPr lang="en-US" altLang="zh-CN" sz="3200" b="1" i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的两边是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则此三角形</a:t>
            </a:r>
            <a:endParaRPr lang="en-US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的面积为</a:t>
            </a:r>
            <a:r>
              <a:rPr lang="zh-CN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　</a:t>
            </a:r>
            <a:r>
              <a:rPr lang="en-US" altLang="zh-CN" sz="3200" b="1" i="1" u="sng" dirty="0">
                <a:solidFill>
                  <a:srgbClr val="FF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     </a:t>
            </a:r>
            <a:r>
              <a:rPr lang="en-US" altLang="zh-CN" sz="3200" b="1" i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 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19140AC-4EE3-45F2-B84C-C3A5C95995BE}"/>
                  </a:ext>
                </a:extLst>
              </p:cNvPr>
              <p:cNvSpPr txBox="1"/>
              <p:nvPr/>
            </p:nvSpPr>
            <p:spPr>
              <a:xfrm>
                <a:off x="209145" y="4001414"/>
                <a:ext cx="9596336" cy="16160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2. 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在四边形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ABCD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已知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AB=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0" lang="zh-CN" altLang="zh-CN" sz="32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kumimoji="0" lang="en-US" altLang="zh-CN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𝟔</m:t>
                        </m:r>
                      </m:e>
                    </m:rad>
                  </m:oMath>
                </a14:m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,BC=5-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0" lang="zh-CN" altLang="zh-CN" sz="32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kumimoji="0" lang="en-US" altLang="zh-CN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CD=6,∠ABC=135°,∠BCD=120°,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那么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AD</a:t>
                </a:r>
                <a:r>
                  <a:rPr kumimoji="0" lang="zh-CN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的长为</a:t>
                </a:r>
                <a:r>
                  <a:rPr kumimoji="0" lang="zh-CN" altLang="zh-CN" sz="3200" b="1" i="0" u="sng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　</a:t>
                </a:r>
                <a:r>
                  <a:rPr lang="en-US" altLang="zh-CN" sz="3200" b="1" u="sng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   </a:t>
                </a:r>
                <a:r>
                  <a:rPr kumimoji="0" lang="zh-CN" altLang="zh-CN" sz="3200" b="1" i="0" u="sng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　</a:t>
                </a:r>
                <a:r>
                  <a:rPr kumimoji="0" lang="en-US" altLang="zh-CN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. </a:t>
                </a:r>
                <a:endParaRPr kumimoji="0" lang="zh-CN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19140AC-4EE3-45F2-B84C-C3A5C95995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145" y="4001414"/>
                <a:ext cx="9596336" cy="1616083"/>
              </a:xfrm>
              <a:prstGeom prst="rect">
                <a:avLst/>
              </a:prstGeom>
              <a:blipFill>
                <a:blip r:embed="rId2"/>
                <a:stretch>
                  <a:fillRect l="-1587" t="-3383" b="-90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156.jpeg">
            <a:extLst>
              <a:ext uri="{FF2B5EF4-FFF2-40B4-BE49-F238E27FC236}">
                <a16:creationId xmlns:a16="http://schemas.microsoft.com/office/drawing/2014/main" id="{403FD7A4-1535-42C6-83AD-1FF4DC6449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41049" y="5324004"/>
            <a:ext cx="2375535" cy="136779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DD7DF96-83D0-4836-AF02-799E4E29AF3F}"/>
              </a:ext>
            </a:extLst>
          </p:cNvPr>
          <p:cNvSpPr txBox="1"/>
          <p:nvPr/>
        </p:nvSpPr>
        <p:spPr>
          <a:xfrm>
            <a:off x="5239138" y="609305"/>
            <a:ext cx="5924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0F0743A-5184-4EFF-B7BC-013D3ACBDF2D}"/>
              </a:ext>
            </a:extLst>
          </p:cNvPr>
          <p:cNvSpPr txBox="1"/>
          <p:nvPr/>
        </p:nvSpPr>
        <p:spPr>
          <a:xfrm>
            <a:off x="5391455" y="1123241"/>
            <a:ext cx="4991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8DBACE-20A2-4A20-A90B-C066D382A590}"/>
              </a:ext>
            </a:extLst>
          </p:cNvPr>
          <p:cNvSpPr txBox="1"/>
          <p:nvPr/>
        </p:nvSpPr>
        <p:spPr>
          <a:xfrm>
            <a:off x="2234681" y="2175560"/>
            <a:ext cx="6671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51790CB-6C03-4946-9A0D-DFCF066CE05C}"/>
              </a:ext>
            </a:extLst>
          </p:cNvPr>
          <p:cNvSpPr txBox="1"/>
          <p:nvPr/>
        </p:nvSpPr>
        <p:spPr>
          <a:xfrm>
            <a:off x="4238430" y="2149095"/>
            <a:ext cx="6671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26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1DBFCAC3-A600-454F-9D6D-640D76394355}"/>
                  </a:ext>
                </a:extLst>
              </p:cNvPr>
              <p:cNvSpPr txBox="1"/>
              <p:nvPr/>
            </p:nvSpPr>
            <p:spPr>
              <a:xfrm>
                <a:off x="2446953" y="3215565"/>
                <a:ext cx="4917232" cy="8821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en-US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30</a:t>
                </a:r>
                <a:r>
                  <a:rPr kumimoji="0" lang="zh-CN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或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zh-CN" altLang="zh-CN" sz="3200" b="1" i="1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kumimoji="0" lang="en-US" altLang="zh-CN" sz="3200" b="1" i="1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𝟓</m:t>
                        </m:r>
                        <m:rad>
                          <m:radPr>
                            <m:degHide m:val="on"/>
                            <m:ctrlPr>
                              <a:rPr kumimoji="0" lang="zh-CN" altLang="zh-CN" sz="3200" b="1" i="1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FF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kumimoji="0" lang="en-US" altLang="zh-CN" sz="3200" b="1" i="1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srgbClr val="FF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𝟏𝟏𝟗</m:t>
                            </m:r>
                          </m:e>
                        </m:rad>
                      </m:num>
                      <m:den>
                        <m:r>
                          <a:rPr kumimoji="0" lang="en-US" altLang="zh-CN" sz="3200" b="1" i="1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1DBFCAC3-A600-454F-9D6D-640D763943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6953" y="3215565"/>
                <a:ext cx="4917232" cy="882101"/>
              </a:xfrm>
              <a:prstGeom prst="rect">
                <a:avLst/>
              </a:prstGeom>
              <a:blipFill>
                <a:blip r:embed="rId4"/>
                <a:stretch>
                  <a:fillRect l="-3098" b="-62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7033FFB5-EDAF-495F-9A7F-6BCBB572A719}"/>
                  </a:ext>
                </a:extLst>
              </p:cNvPr>
              <p:cNvSpPr txBox="1"/>
              <p:nvPr/>
            </p:nvSpPr>
            <p:spPr>
              <a:xfrm>
                <a:off x="921397" y="4986299"/>
                <a:ext cx="1525556" cy="6311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0" lang="en-US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0" lang="zh-CN" altLang="zh-CN" sz="3200" b="1" i="1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kumimoji="0" lang="en-US" altLang="zh-CN" sz="3200" b="1" i="0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𝟏𝟗</m:t>
                        </m:r>
                      </m:e>
                    </m:rad>
                  </m:oMath>
                </a14:m>
                <a:r>
                  <a:rPr kumimoji="0" lang="zh-CN" altLang="zh-CN" sz="3200" b="1" i="0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　</a:t>
                </a:r>
                <a:endParaRPr lang="zh-CN" altLang="en-US" dirty="0"/>
              </a:p>
            </p:txBody>
          </p:sp>
        </mc:Choice>
        <mc:Fallback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7033FFB5-EDAF-495F-9A7F-6BCBB572A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397" y="4986299"/>
                <a:ext cx="1525556" cy="631198"/>
              </a:xfrm>
              <a:prstGeom prst="rect">
                <a:avLst/>
              </a:prstGeom>
              <a:blipFill>
                <a:blip r:embed="rId5"/>
                <a:stretch>
                  <a:fillRect l="-10000" t="-11538" b="-240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091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53EA792-1D6B-49D3-9A9A-322BA0BE21DD}"/>
                  </a:ext>
                </a:extLst>
              </p:cNvPr>
              <p:cNvSpPr txBox="1"/>
              <p:nvPr/>
            </p:nvSpPr>
            <p:spPr>
              <a:xfrm>
                <a:off x="0" y="339725"/>
                <a:ext cx="9805481" cy="11236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3. 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四边形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ABCD,∠A=90°,AB=2,AD=2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</m:rad>
                  </m:oMath>
                </a14:m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,CD=3,BC=5,</a:t>
                </a:r>
                <a:r>
                  <a:rPr lang="zh-CN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求</a:t>
                </a:r>
                <a:r>
                  <a:rPr lang="en-US" altLang="zh-CN" sz="32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∠ADC.</a:t>
                </a:r>
                <a:endParaRPr lang="zh-CN" altLang="zh-CN" sz="3200" b="1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53EA792-1D6B-49D3-9A9A-322BA0BE21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39725"/>
                <a:ext cx="9805481" cy="1123641"/>
              </a:xfrm>
              <a:prstGeom prst="rect">
                <a:avLst/>
              </a:prstGeom>
              <a:blipFill>
                <a:blip r:embed="rId2"/>
                <a:stretch>
                  <a:fillRect l="-1554" t="-7065" b="-15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157.jpeg">
            <a:extLst>
              <a:ext uri="{FF2B5EF4-FFF2-40B4-BE49-F238E27FC236}">
                <a16:creationId xmlns:a16="http://schemas.microsoft.com/office/drawing/2014/main" id="{36C792A9-9177-4FD2-ADC3-8D4576F5D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33633"/>
            <a:ext cx="4251951" cy="21859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6FA411BA-335A-4F1F-B545-72E0DFC0359C}"/>
                  </a:ext>
                </a:extLst>
              </p:cNvPr>
              <p:cNvSpPr txBox="1"/>
              <p:nvPr/>
            </p:nvSpPr>
            <p:spPr>
              <a:xfrm>
                <a:off x="640627" y="4160149"/>
                <a:ext cx="8220270" cy="2185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连接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BD,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得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BD=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𝐀</m:t>
                        </m:r>
                        <m:sSup>
                          <m:sSupPr>
                            <m:ctrlPr>
                              <a:rPr lang="zh-CN" altLang="zh-CN" sz="3200" b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𝐁</m:t>
                            </m:r>
                          </m:e>
                          <m:sup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3200" b="1" i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𝐀</m:t>
                        </m:r>
                        <m:sSup>
                          <m:sSupPr>
                            <m:ctrlPr>
                              <a:rPr lang="zh-CN" altLang="zh-CN" sz="3200" b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𝐃</m:t>
                            </m:r>
                          </m:e>
                          <m:sup>
                            <m:r>
                              <a:rPr lang="en-US" altLang="zh-CN" sz="3200" b="1" i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=4.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∴∠ADB=30°.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△BCD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,∵BD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+CD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=4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+3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=5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=BC</a:t>
                </a:r>
                <a:r>
                  <a:rPr lang="en-US" altLang="zh-CN" sz="32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∴∠BDC=90°,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∠ADC=∠ADB+∠BDC=120°.</a:t>
                </a:r>
                <a:endParaRPr lang="zh-CN" altLang="zh-CN" sz="1800" b="1" dirty="0"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6FA411BA-335A-4F1F-B545-72E0DFC035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627" y="4160149"/>
                <a:ext cx="8220270" cy="2185983"/>
              </a:xfrm>
              <a:prstGeom prst="rect">
                <a:avLst/>
              </a:prstGeom>
              <a:blipFill>
                <a:blip r:embed="rId4"/>
                <a:stretch>
                  <a:fillRect l="-1853" r="-1112" b="-80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662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5BC4319-0255-474D-BBDC-DC04BE3A0D74}"/>
              </a:ext>
            </a:extLst>
          </p:cNvPr>
          <p:cNvSpPr txBox="1"/>
          <p:nvPr/>
        </p:nvSpPr>
        <p:spPr>
          <a:xfrm>
            <a:off x="83975" y="802634"/>
            <a:ext cx="100677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,AB=CD,DE⊥AC,BF⊥AC,E,F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是垂足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,DE=BF.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:(1)AF=CE;(2)AB∥CD.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58.jpeg">
            <a:extLst>
              <a:ext uri="{FF2B5EF4-FFF2-40B4-BE49-F238E27FC236}">
                <a16:creationId xmlns:a16="http://schemas.microsoft.com/office/drawing/2014/main" id="{3089C2D3-3DDA-4C09-9E50-C0C230ED6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810" y="2327722"/>
            <a:ext cx="4775059" cy="24856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65827B1-DC5F-4FAE-9B96-E12F2D5120FF}"/>
              </a:ext>
            </a:extLst>
          </p:cNvPr>
          <p:cNvSpPr txBox="1"/>
          <p:nvPr/>
        </p:nvSpPr>
        <p:spPr>
          <a:xfrm>
            <a:off x="475861" y="5158570"/>
            <a:ext cx="819227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△ABF≌△CDE(HL),∴AF=CE.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∠ACD=∠CAB,∴AB∥CD.</a:t>
            </a:r>
            <a:endParaRPr lang="zh-CN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6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3B3EBDA-55A8-403C-A711-6D01B3D1E313}"/>
              </a:ext>
            </a:extLst>
          </p:cNvPr>
          <p:cNvSpPr txBox="1"/>
          <p:nvPr/>
        </p:nvSpPr>
        <p:spPr>
          <a:xfrm>
            <a:off x="0" y="186813"/>
            <a:ext cx="9144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(-1,0),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(1,1),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轴或在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y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轴上运动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为直角边的直角三角形时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的坐标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200" b="1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159.jpeg">
            <a:extLst>
              <a:ext uri="{FF2B5EF4-FFF2-40B4-BE49-F238E27FC236}">
                <a16:creationId xmlns:a16="http://schemas.microsoft.com/office/drawing/2014/main" id="{0B8487F7-AFB5-45BD-BFF6-876E1414C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392" y="1398420"/>
            <a:ext cx="2764077" cy="288779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F3BA586D-90F5-4E9D-BC2D-0B3D34122728}"/>
                  </a:ext>
                </a:extLst>
              </p:cNvPr>
              <p:cNvSpPr txBox="1"/>
              <p:nvPr/>
            </p:nvSpPr>
            <p:spPr>
              <a:xfrm>
                <a:off x="253092" y="4286218"/>
                <a:ext cx="8637815" cy="23066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:①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为直角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过点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作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的垂线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),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则点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的坐标为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(0,3)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或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zh-CN" altLang="zh-CN" sz="32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zh-CN" altLang="zh-CN" sz="3200" b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𝟑</m:t>
                            </m:r>
                          </m:num>
                          <m:den>
                            <m:r>
                              <a:rPr lang="en-US" altLang="zh-CN" sz="3200" b="1" i="0" smtClean="0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3200" b="1" i="0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𝟎</m:t>
                        </m:r>
                      </m:e>
                    </m:d>
                  </m:oMath>
                </a14:m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②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为直角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过点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作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的垂线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),</a:t>
                </a:r>
              </a:p>
              <a:p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则点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</a:t>
                </a:r>
                <a:r>
                  <a:rPr lang="zh-CN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的坐标为</a:t>
                </a:r>
                <a:r>
                  <a:rPr lang="en-US" altLang="zh-CN" sz="32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(0,-2).</a:t>
                </a:r>
                <a:endParaRPr lang="zh-CN" altLang="zh-CN" sz="32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F3BA586D-90F5-4E9D-BC2D-0B3D341227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092" y="4286218"/>
                <a:ext cx="8637815" cy="2306657"/>
              </a:xfrm>
              <a:prstGeom prst="rect">
                <a:avLst/>
              </a:prstGeom>
              <a:blipFill>
                <a:blip r:embed="rId3"/>
                <a:stretch>
                  <a:fillRect l="-1836" t="-3430" b="-7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56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C01E576-29C8-40C1-A400-C95349D5F87B}"/>
              </a:ext>
            </a:extLst>
          </p:cNvPr>
          <p:cNvSpPr txBox="1"/>
          <p:nvPr/>
        </p:nvSpPr>
        <p:spPr>
          <a:xfrm>
            <a:off x="709126" y="899346"/>
            <a:ext cx="802432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②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∠A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为直角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过点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的垂线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则点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的坐标为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(0,-2).</a:t>
            </a:r>
            <a:endParaRPr lang="zh-CN" altLang="en-US" dirty="0"/>
          </a:p>
        </p:txBody>
      </p:sp>
      <p:pic>
        <p:nvPicPr>
          <p:cNvPr id="6" name="image160.jpeg">
            <a:extLst>
              <a:ext uri="{FF2B5EF4-FFF2-40B4-BE49-F238E27FC236}">
                <a16:creationId xmlns:a16="http://schemas.microsoft.com/office/drawing/2014/main" id="{45651B26-6968-42D6-BE9E-696E76718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080" y="1976564"/>
            <a:ext cx="3253864" cy="320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6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5F568CC9-763D-497D-8A3B-B3CFDA062CE6}"/>
    </a:ext>
  </a:extLst>
</a:theme>
</file>

<file path=ppt/theme/theme2.xml><?xml version="1.0" encoding="utf-8"?>
<a:theme xmlns:a="http://schemas.openxmlformats.org/drawingml/2006/main" name="1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" id="{EDE0C7AC-07BA-4FEC-8765-02F7780CE690}" vid="{7D0423FD-7C65-42B3-87BD-098FED4135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母版1</Template>
  <TotalTime>10</TotalTime>
  <Words>447</Words>
  <Application>Microsoft Office PowerPoint</Application>
  <PresentationFormat>全屏显示(4:3)</PresentationFormat>
  <Paragraphs>41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黑体</vt:lpstr>
      <vt:lpstr>楷体</vt:lpstr>
      <vt:lpstr>Arial</vt:lpstr>
      <vt:lpstr>Calibri</vt:lpstr>
      <vt:lpstr>Calibri Light</vt:lpstr>
      <vt:lpstr>Cambria Math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Be2510@365svip.info</dc:creator>
  <cp:lastModifiedBy>Be2510@365svip.info</cp:lastModifiedBy>
  <cp:revision>2</cp:revision>
  <dcterms:created xsi:type="dcterms:W3CDTF">2020-11-28T06:41:33Z</dcterms:created>
  <dcterms:modified xsi:type="dcterms:W3CDTF">2020-11-28T06:52:06Z</dcterms:modified>
</cp:coreProperties>
</file>

<file path=docProps/thumbnail.jpeg>
</file>